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7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021" y="-6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48625F-B30C-4E4B-BA9C-F32C9C5F786A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5D91E6-7B25-4CA5-9FD2-4916498C031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Проблеми підготовки до ЗНО з фізики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(по матеріалах тестувань у  2015 – 2019 роках)</a:t>
            </a: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6165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669"/>
    </mc:Choice>
    <mc:Fallback xmlns="">
      <p:transition spd="slow" advClick="0" advTm="52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16. </a:t>
            </a:r>
            <a:r>
              <a:rPr lang="uk-UA" sz="3600" dirty="0" smtClean="0"/>
              <a:t>2018. </a:t>
            </a:r>
            <a:r>
              <a:rPr lang="uk-UA" sz="3600" dirty="0"/>
              <a:t>Укажіть елемент електричного кола, у якому обов’язково діють сторонні сили.</a:t>
            </a:r>
          </a:p>
          <a:p>
            <a:r>
              <a:rPr lang="uk-UA" sz="3600" dirty="0"/>
              <a:t>  А  резистор</a:t>
            </a:r>
          </a:p>
          <a:p>
            <a:r>
              <a:rPr lang="uk-UA" sz="3600" dirty="0"/>
              <a:t>  Б  амперметр</a:t>
            </a:r>
          </a:p>
          <a:p>
            <a:r>
              <a:rPr lang="uk-UA" sz="3600" dirty="0"/>
              <a:t>  В  джерело струму</a:t>
            </a:r>
          </a:p>
          <a:p>
            <a:r>
              <a:rPr lang="uk-UA" sz="3600" dirty="0"/>
              <a:t>  Г  вимикач</a:t>
            </a:r>
          </a:p>
          <a:p>
            <a:pPr marL="0" indent="0">
              <a:buNone/>
            </a:pPr>
            <a:r>
              <a:rPr lang="uk-UA" sz="3600" dirty="0"/>
              <a:t>Відповідь: В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949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8"/>
    </mc:Choice>
    <mc:Fallback xmlns="">
      <p:transition spd="slow" advTm="4613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/>
              <a:t>17. 2018. </a:t>
            </a:r>
            <a:r>
              <a:rPr lang="uk-UA" sz="3600" dirty="0" smtClean="0"/>
              <a:t>Яка </a:t>
            </a:r>
            <a:r>
              <a:rPr lang="uk-UA" sz="3600" dirty="0"/>
              <a:t>фізична величина характеризує силову дію магнітного поля?</a:t>
            </a:r>
          </a:p>
          <a:p>
            <a:r>
              <a:rPr lang="uk-UA" sz="3600" dirty="0"/>
              <a:t>  А  магнітна індукція</a:t>
            </a:r>
          </a:p>
          <a:p>
            <a:r>
              <a:rPr lang="uk-UA" sz="3600" dirty="0"/>
              <a:t>  Б  індуктивність</a:t>
            </a:r>
          </a:p>
          <a:p>
            <a:r>
              <a:rPr lang="uk-UA" sz="3600" dirty="0"/>
              <a:t>  В  магнітний потік</a:t>
            </a:r>
          </a:p>
          <a:p>
            <a:r>
              <a:rPr lang="uk-UA" sz="3600" dirty="0"/>
              <a:t>  Г  магнітна проникність</a:t>
            </a:r>
          </a:p>
          <a:p>
            <a:pPr marL="0" indent="0">
              <a:buNone/>
            </a:pPr>
            <a:r>
              <a:rPr lang="uk-UA" sz="3600" dirty="0"/>
              <a:t>Відповідь: А</a:t>
            </a:r>
          </a:p>
          <a:p>
            <a:endParaRPr lang="uk-UA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93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3"/>
    </mc:Choice>
    <mc:Fallback xmlns="">
      <p:transition spd="slow" advTm="47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23. 2018. </a:t>
            </a:r>
            <a:r>
              <a:rPr lang="uk-UA" sz="3200" dirty="0" smtClean="0"/>
              <a:t>Зелене </a:t>
            </a:r>
            <a:r>
              <a:rPr lang="uk-UA" sz="3200" dirty="0"/>
              <a:t>світло опромінює катод фотоелемента, унаслідок чого з катода щосекунди вилітають електрони кількістю N</a:t>
            </a:r>
            <a:r>
              <a:rPr lang="uk-UA" sz="3200" baseline="-25000" dirty="0"/>
              <a:t>0</a:t>
            </a:r>
            <a:r>
              <a:rPr lang="uk-UA" sz="3200" dirty="0"/>
              <a:t>. Скільки електронів вилітатиме щосекунди, якщо потужність джерела світла зменшити вдвічі</a:t>
            </a:r>
            <a:r>
              <a:rPr lang="uk-UA" sz="3200" dirty="0" smtClean="0"/>
              <a:t>?</a:t>
            </a:r>
          </a:p>
          <a:p>
            <a:pPr marL="0" indent="0">
              <a:buNone/>
            </a:pPr>
            <a:r>
              <a:rPr lang="uk-UA" sz="3200" dirty="0"/>
              <a:t>Відповідь: 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693238"/>
                  </p:ext>
                </p:extLst>
              </p:nvPr>
            </p:nvGraphicFramePr>
            <p:xfrm>
              <a:off x="539552" y="4221088"/>
              <a:ext cx="8229600" cy="18860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3928"/>
                    <a:gridCol w="2100194"/>
                    <a:gridCol w="2083735"/>
                    <a:gridCol w="2241743"/>
                  </a:tblGrid>
                  <a:tr h="401010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</a:rPr>
                            <a:t>А</a:t>
                          </a:r>
                          <a:endParaRPr lang="uk-UA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</a:rPr>
                            <a:t>Б</a:t>
                          </a:r>
                          <a:endParaRPr lang="uk-UA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solidFill>
                                <a:srgbClr val="FF0000"/>
                              </a:solidFill>
                              <a:effectLst/>
                            </a:rPr>
                            <a:t>В</a:t>
                          </a:r>
                          <a:endParaRPr lang="uk-UA" sz="32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</a:rPr>
                            <a:t>Г</a:t>
                          </a:r>
                          <a:endParaRPr lang="uk-UA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95134">
                    <a:tc>
                      <a:txBody>
                        <a:bodyPr/>
                        <a:lstStyle/>
                        <a:p>
                          <a:pPr indent="45021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uk-UA" sz="3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uk-UA" sz="3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sz="3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45021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uk-UA" sz="3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uk-UA" sz="3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uk-UA" sz="3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uk-UA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uk-UA" sz="3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sz="3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45021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3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uk-UA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uk-UA" sz="3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sz="3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450215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uk-UA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uk-UA" sz="36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uk-UA" sz="3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uk-UA" sz="36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uk-UA" sz="3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693238"/>
                  </p:ext>
                </p:extLst>
              </p:nvPr>
            </p:nvGraphicFramePr>
            <p:xfrm>
              <a:off x="539552" y="4221088"/>
              <a:ext cx="8229600" cy="18860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3928"/>
                    <a:gridCol w="2100194"/>
                    <a:gridCol w="2083735"/>
                    <a:gridCol w="2241743"/>
                  </a:tblGrid>
                  <a:tr h="560832"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</a:rPr>
                            <a:t>А</a:t>
                          </a:r>
                          <a:endParaRPr lang="uk-UA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</a:rPr>
                            <a:t>Б</a:t>
                          </a:r>
                          <a:endParaRPr lang="uk-UA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solidFill>
                                <a:srgbClr val="FF0000"/>
                              </a:solidFill>
                              <a:effectLst/>
                            </a:rPr>
                            <a:t>В</a:t>
                          </a:r>
                          <a:endParaRPr lang="uk-UA" sz="32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3200" dirty="0">
                              <a:effectLst/>
                            </a:rPr>
                            <a:t>Г</a:t>
                          </a:r>
                          <a:endParaRPr lang="uk-UA" sz="3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325245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338" t="-48165" r="-356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86337" t="-48165" r="-206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87427" t="-48165" r="-107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267120" t="-481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33766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61"/>
    </mc:Choice>
    <mc:Fallback xmlns="">
      <p:transition spd="slow" advTm="52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5"/>
            <a:ext cx="8856984" cy="1855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27. 2018.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Установіть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відповідність між прикладом вияву світлового явища (1–4) та властивістю світла (А – Д), завдяки якій відбувається це явище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Відповідь: В; А; Д; Б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5195"/>
              </p:ext>
            </p:extLst>
          </p:nvPr>
        </p:nvGraphicFramePr>
        <p:xfrm>
          <a:off x="0" y="1844824"/>
          <a:ext cx="9144000" cy="4957859"/>
        </p:xfrm>
        <a:graphic>
          <a:graphicData uri="http://schemas.openxmlformats.org/drawingml/2006/table">
            <a:tbl>
              <a:tblPr firstRow="1" firstCol="1" bandRow="1"/>
              <a:tblGrid>
                <a:gridCol w="4572000"/>
                <a:gridCol w="4572000"/>
              </a:tblGrid>
              <a:tr h="113658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 утворення кольорових смуг на плівці бензину, що розпливлася на асфальті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А  розсіювання</a:t>
                      </a:r>
                      <a:endParaRPr lang="uk-UA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58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  утворення ореолу навколо електричних ліхтарів під час туману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Б  поляризація</a:t>
                      </a:r>
                      <a:endParaRPr lang="uk-UA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58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 утворення кольорового спектра після проходження світла крізь тригранну призму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В  інтерференція</a:t>
                      </a:r>
                      <a:endParaRPr lang="uk-UA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58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 створення ефекту об’ємного зображення в стереоскопічному кіно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Г  дифракція</a:t>
                      </a:r>
                      <a:endParaRPr lang="uk-UA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11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noProof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Д  дисперсія</a:t>
                      </a:r>
                      <a:endParaRPr lang="uk-UA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21"/>
    </mc:Choice>
    <mc:Fallback xmlns="">
      <p:transition spd="slow" advTm="104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10. 2019. </a:t>
            </a:r>
            <a:r>
              <a:rPr lang="uk-UA" sz="3600" dirty="0" smtClean="0"/>
              <a:t>Визначте</a:t>
            </a:r>
            <a:r>
              <a:rPr lang="uk-UA" sz="3600" dirty="0"/>
              <a:t>, у який спосіб у камері Вільсона отримують перенасичену пару.</a:t>
            </a:r>
          </a:p>
          <a:p>
            <a:r>
              <a:rPr lang="uk-UA" sz="3600" dirty="0"/>
              <a:t>  А  пару швидко нагрівають</a:t>
            </a:r>
          </a:p>
          <a:p>
            <a:r>
              <a:rPr lang="uk-UA" sz="3600" dirty="0"/>
              <a:t>  Б  пару опромінюють ультрафіолетовими променями</a:t>
            </a:r>
          </a:p>
          <a:p>
            <a:r>
              <a:rPr lang="uk-UA" sz="3600" dirty="0"/>
              <a:t>  В  об’єм пари швидко збільшують</a:t>
            </a:r>
          </a:p>
          <a:p>
            <a:r>
              <a:rPr lang="uk-UA" sz="3600" dirty="0"/>
              <a:t>  Г  об’єм пари швидко </a:t>
            </a:r>
            <a:r>
              <a:rPr lang="uk-UA" sz="3600" dirty="0" smtClean="0"/>
              <a:t>зменшують</a:t>
            </a:r>
          </a:p>
          <a:p>
            <a:pPr marL="0" indent="0">
              <a:buNone/>
            </a:pPr>
            <a:r>
              <a:rPr lang="uk-UA" sz="3600" dirty="0"/>
              <a:t>Відповідь: В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949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97"/>
    </mc:Choice>
    <mc:Fallback xmlns="">
      <p:transition spd="slow" advTm="70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8. 2019. </a:t>
            </a:r>
            <a:r>
              <a:rPr lang="uk-UA" sz="3600" dirty="0" smtClean="0"/>
              <a:t> Укажіть </a:t>
            </a:r>
            <a:r>
              <a:rPr lang="uk-UA" sz="3600" dirty="0"/>
              <a:t>назву вимірювального приладу, принцип дії якого ґрунтується на зміні деформації пружного тіла </a:t>
            </a:r>
            <a:r>
              <a:rPr lang="uk-UA" sz="3600" dirty="0" smtClean="0"/>
              <a:t>внаслідок </a:t>
            </a:r>
            <a:r>
              <a:rPr lang="uk-UA" sz="3600" dirty="0"/>
              <a:t>зміни атмосферного тиску</a:t>
            </a:r>
            <a:r>
              <a:rPr lang="uk-UA" sz="3600" dirty="0" smtClean="0"/>
              <a:t>.</a:t>
            </a:r>
            <a:r>
              <a:rPr lang="uk-UA" sz="3600" dirty="0"/>
              <a:t> Відповідь: 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5646"/>
              </p:ext>
            </p:extLst>
          </p:nvPr>
        </p:nvGraphicFramePr>
        <p:xfrm>
          <a:off x="179512" y="2426108"/>
          <a:ext cx="8856984" cy="4315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451"/>
                <a:gridCol w="2260302"/>
                <a:gridCol w="2242589"/>
                <a:gridCol w="2412642"/>
              </a:tblGrid>
              <a:tr h="6428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А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Б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rgbClr val="FF0000"/>
                          </a:solidFill>
                          <a:effectLst/>
                        </a:rPr>
                        <a:t>В</a:t>
                      </a:r>
                      <a:endParaRPr lang="uk-UA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Г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2408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2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1764000" cy="34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1764000" cy="30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1944000" cy="262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86" y="3429000"/>
            <a:ext cx="1800000" cy="31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2360" y="61989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15"/>
    </mc:Choice>
    <mc:Fallback xmlns="">
      <p:transition spd="slow" advTm="37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8352" y="2967335"/>
            <a:ext cx="41472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Дякую</a:t>
            </a:r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733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1"/>
    </mc:Choice>
    <mc:Fallback xmlns="">
      <p:transition spd="slow" advTm="13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4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Autofit/>
          </a:bodyPr>
          <a:lstStyle/>
          <a:p>
            <a:r>
              <a:rPr lang="uk-UA" dirty="0" smtClean="0">
                <a:effectLst/>
                <a:ea typeface="Calibri"/>
              </a:rPr>
              <a:t>Знати відповідність між явищем, що лежить в основі принципу дії технічного пристрою, та назвою цього пристрою.</a:t>
            </a:r>
          </a:p>
          <a:p>
            <a:r>
              <a:rPr lang="uk-UA" dirty="0"/>
              <a:t>Знати призначення приладів</a:t>
            </a:r>
            <a:r>
              <a:rPr lang="uk-UA" dirty="0" smtClean="0"/>
              <a:t>.</a:t>
            </a:r>
          </a:p>
          <a:p>
            <a:r>
              <a:rPr lang="uk-UA" dirty="0"/>
              <a:t>3. Вміння читати покази приладів</a:t>
            </a:r>
            <a:r>
              <a:rPr lang="uk-UA" dirty="0" smtClean="0"/>
              <a:t>.</a:t>
            </a:r>
          </a:p>
          <a:p>
            <a:r>
              <a:rPr lang="uk-UA" dirty="0"/>
              <a:t>4. Знати принципи дії приладів</a:t>
            </a:r>
            <a:r>
              <a:rPr lang="uk-UA" dirty="0" smtClean="0"/>
              <a:t>.</a:t>
            </a:r>
          </a:p>
          <a:p>
            <a:r>
              <a:rPr lang="uk-UA" dirty="0"/>
              <a:t>5. </a:t>
            </a:r>
            <a:r>
              <a:rPr lang="uk-UA" dirty="0" smtClean="0"/>
              <a:t>Знати назви </a:t>
            </a:r>
            <a:r>
              <a:rPr lang="uk-UA" dirty="0"/>
              <a:t>приладів, що вони вимірюють, в яких одиницях</a:t>
            </a:r>
            <a:r>
              <a:rPr lang="uk-UA" dirty="0" smtClean="0"/>
              <a:t>.</a:t>
            </a:r>
          </a:p>
          <a:p>
            <a:r>
              <a:rPr lang="uk-UA" dirty="0"/>
              <a:t>6. Вміння читати і аналізувати графіки</a:t>
            </a:r>
            <a:r>
              <a:rPr lang="uk-UA" dirty="0" smtClean="0"/>
              <a:t>.</a:t>
            </a:r>
          </a:p>
          <a:p>
            <a:r>
              <a:rPr lang="uk-UA" dirty="0"/>
              <a:t>7. Знати пояснення явищ</a:t>
            </a:r>
            <a:r>
              <a:rPr lang="uk-UA" dirty="0" smtClean="0"/>
              <a:t>.</a:t>
            </a:r>
          </a:p>
          <a:p>
            <a:r>
              <a:rPr lang="uk-UA" dirty="0" smtClean="0"/>
              <a:t>8. Треба вивчити всі визначення</a:t>
            </a:r>
            <a:endParaRPr lang="uk-UA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6867" y="6165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31"/>
    </mc:Choice>
    <mc:Fallback xmlns="">
      <p:transition spd="slow" advTm="45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1. 2015</a:t>
            </a:r>
            <a:r>
              <a:rPr lang="uk-UA" sz="3600" dirty="0" smtClean="0"/>
              <a:t>. </a:t>
            </a:r>
            <a:r>
              <a:rPr lang="uk-UA" sz="3600" dirty="0"/>
              <a:t>Турист пройшов 3 км на захід, потім ще 4 км на північ. Яке переміщення здійснив турист протягом усього маршруту?</a:t>
            </a:r>
          </a:p>
          <a:p>
            <a:pPr marL="0" indent="0">
              <a:buNone/>
            </a:pPr>
            <a:r>
              <a:rPr lang="uk-UA" sz="3600" dirty="0"/>
              <a:t>Відповідь: 5 км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733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24"/>
    </mc:Choice>
    <mc:Fallback xmlns="">
      <p:transition spd="slow" advTm="57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338328"/>
            <a:ext cx="5554960" cy="20105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При будь-якій можливості треба робити малюнок, креслення.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Рисунки для вставок\рисунки разные\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4" y="260648"/>
            <a:ext cx="2160000" cy="2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36912"/>
            <a:ext cx="2973600" cy="383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57332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71296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3600" dirty="0"/>
                  <a:t>12. 2016. </a:t>
                </a:r>
                <a:r>
                  <a:rPr lang="uk-UA" sz="3600" dirty="0" smtClean="0"/>
                  <a:t>Під </a:t>
                </a:r>
                <a:r>
                  <a:rPr lang="uk-UA" sz="3600" dirty="0"/>
                  <a:t>час електролізу розчину CuSО4 позитивні </a:t>
                </a:r>
                <a:r>
                  <a:rPr lang="uk-UA" sz="3600" dirty="0" err="1"/>
                  <a:t>йони</a:t>
                </a:r>
                <a:r>
                  <a:rPr lang="uk-UA" sz="3600" dirty="0"/>
                  <a:t> Cu2+ за 1 </a:t>
                </a:r>
                <a:r>
                  <a:rPr lang="uk-UA" sz="3600" dirty="0" err="1"/>
                  <a:t>хв</a:t>
                </a:r>
                <a:r>
                  <a:rPr lang="uk-UA" sz="3600" dirty="0"/>
                  <a:t> перенесли на катод заряд 60 Кл. Визначте силу струму в колі, частиною якого є електролітична ванна.</a:t>
                </a:r>
                <a:r>
                  <a:rPr lang="uk-UA" sz="3600" dirty="0" smtClean="0">
                    <a:effectLst/>
                  </a:rPr>
                  <a:t> </a:t>
                </a:r>
                <a:r>
                  <a:rPr lang="uk-UA" sz="3600" dirty="0"/>
                  <a:t> </a:t>
                </a:r>
              </a:p>
              <a:p>
                <a:pPr marL="0" indent="0">
                  <a:buNone/>
                </a:pPr>
                <a:r>
                  <a:rPr lang="uk-UA" sz="3600" dirty="0" smtClean="0"/>
                  <a:t>Відповідь</a:t>
                </a:r>
                <a:r>
                  <a:rPr lang="uk-UA" sz="3600" dirty="0"/>
                  <a:t>: </a:t>
                </a:r>
                <a:r>
                  <a:rPr lang="uk-UA" sz="3600" b="1" dirty="0">
                    <a:solidFill>
                      <a:srgbClr val="FF0000"/>
                    </a:solidFill>
                  </a:rPr>
                  <a:t>1</a:t>
                </a:r>
                <a:r>
                  <a:rPr lang="uk-UA" sz="3600" dirty="0"/>
                  <a:t> </a:t>
                </a:r>
                <a:r>
                  <a:rPr lang="uk-UA" sz="3600" dirty="0" smtClean="0"/>
                  <a:t>А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r>
                      <a:rPr lang="uk-UA" sz="3600" b="1" i="1">
                        <a:latin typeface="Cambria Math"/>
                      </a:rPr>
                      <m:t>𝐣</m:t>
                    </m:r>
                    <m:r>
                      <a:rPr lang="uk-UA" sz="3600" b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uk-UA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k-UA" sz="3600" b="1" i="1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uk-UA" sz="36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uk-UA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6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uk-UA" sz="3600" b="1" i="1"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uk-UA" sz="36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uk-UA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uk-UA" sz="3600" b="1" i="1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uk-UA" sz="3600" b="1" i="1"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uk-UA" sz="3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6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uk-UA" sz="3600" b="1" i="1">
                            <a:latin typeface="Cambria Math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600" dirty="0" smtClean="0"/>
                  <a:t>)</a:t>
                </a:r>
                <a:endParaRPr lang="uk-UA" sz="3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712968" cy="4525963"/>
              </a:xfrm>
              <a:blipFill rotWithShape="1">
                <a:blip r:embed="rId4"/>
                <a:stretch>
                  <a:fillRect l="-2098" t="-2019" r="-20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8052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17"/>
    </mc:Choice>
    <mc:Fallback xmlns="">
      <p:transition spd="slow" advTm="12791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4200" dirty="0"/>
              <a:t>8. 2017. </a:t>
            </a:r>
            <a:r>
              <a:rPr lang="uk-UA" sz="4200" dirty="0" smtClean="0"/>
              <a:t>Тепловою </a:t>
            </a:r>
            <a:r>
              <a:rPr lang="uk-UA" sz="4200" dirty="0"/>
              <a:t>рівновагою називають стан системи, за якого</a:t>
            </a:r>
          </a:p>
          <a:p>
            <a:r>
              <a:rPr lang="uk-UA" sz="4200" dirty="0"/>
              <a:t>А. робота, яку виконує система, дорівнює отриманій кількості теплоти</a:t>
            </a:r>
          </a:p>
          <a:p>
            <a:r>
              <a:rPr lang="uk-UA" sz="4200" dirty="0"/>
              <a:t>Б. усі макроскопічні параметри системи як завгодно довго залишаються незмінними</a:t>
            </a:r>
          </a:p>
          <a:p>
            <a:r>
              <a:rPr lang="uk-UA" sz="4200" dirty="0"/>
              <a:t>В. система здійснює роботу, а зміна внутрішньої енергії дорівнює нулю</a:t>
            </a:r>
          </a:p>
          <a:p>
            <a:r>
              <a:rPr lang="uk-UA" sz="4200" dirty="0"/>
              <a:t>Г. система отримує певну кількість теплоти, але не виконує роботу</a:t>
            </a:r>
          </a:p>
          <a:p>
            <a:pPr marL="0" indent="0">
              <a:buNone/>
            </a:pPr>
            <a:r>
              <a:rPr lang="uk-UA" sz="4200" dirty="0"/>
              <a:t>Відповідь: Б</a:t>
            </a:r>
          </a:p>
          <a:p>
            <a:endParaRPr lang="uk-UA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8772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04"/>
    </mc:Choice>
    <mc:Fallback xmlns="">
      <p:transition spd="slow" advTm="9910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5472608" cy="475252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На рисунку зображено хід світлового променя крізь збиральну лінзу. Визначте оптичну силу  лінзи, якщо відстань між лініями сітки на рисунку – 2 см.</a:t>
            </a:r>
          </a:p>
          <a:p>
            <a:r>
              <a:rPr lang="uk-UA" sz="3600" dirty="0" smtClean="0"/>
              <a:t>Відповідь: 10 </a:t>
            </a:r>
            <a:r>
              <a:rPr lang="uk-UA" sz="3600" dirty="0" err="1" smtClean="0"/>
              <a:t>дптр</a:t>
            </a:r>
            <a:endParaRPr lang="uk-UA" sz="3600" dirty="0" smtClean="0"/>
          </a:p>
          <a:p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14800" cy="936104"/>
          </a:xfrm>
        </p:spPr>
        <p:txBody>
          <a:bodyPr>
            <a:noAutofit/>
          </a:bodyPr>
          <a:lstStyle/>
          <a:p>
            <a:r>
              <a:rPr lang="uk-UA" sz="3600" dirty="0" smtClean="0"/>
              <a:t>18. 2017.</a:t>
            </a:r>
            <a:endParaRPr lang="uk-UA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495600" cy="265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165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82"/>
    </mc:Choice>
    <mc:Fallback xmlns="">
      <p:transition spd="slow" advTm="10978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2736303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/>
              <a:t>8. 2018. </a:t>
            </a:r>
            <a:r>
              <a:rPr lang="uk-UA" sz="3200" dirty="0" smtClean="0"/>
              <a:t>Який </a:t>
            </a:r>
            <a:r>
              <a:rPr lang="uk-UA" sz="3200" dirty="0"/>
              <a:t>з наведених графіків залежності об’єму V від абсолютної температури Т відповідає ізотермічному процесу з ідеальним газом незмінної маси?</a:t>
            </a:r>
          </a:p>
          <a:p>
            <a:pPr marL="0" indent="0">
              <a:buNone/>
            </a:pPr>
            <a:r>
              <a:rPr lang="uk-UA" sz="3200" dirty="0"/>
              <a:t>Відповідь: А</a:t>
            </a:r>
          </a:p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22878"/>
              </p:ext>
            </p:extLst>
          </p:nvPr>
        </p:nvGraphicFramePr>
        <p:xfrm>
          <a:off x="457200" y="3582765"/>
          <a:ext cx="8229600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928"/>
                <a:gridCol w="2100194"/>
                <a:gridCol w="2083735"/>
                <a:gridCol w="2241743"/>
              </a:tblGrid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6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2988"/>
            <a:ext cx="1303338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2988"/>
            <a:ext cx="1287463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2988"/>
            <a:ext cx="1311275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2988"/>
            <a:ext cx="12954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58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66188"/>
              </p:ext>
            </p:extLst>
          </p:nvPr>
        </p:nvGraphicFramePr>
        <p:xfrm>
          <a:off x="457200" y="3582765"/>
          <a:ext cx="8229600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928"/>
                <a:gridCol w="2100194"/>
                <a:gridCol w="2083735"/>
                <a:gridCol w="2241743"/>
              </a:tblGrid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81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2988"/>
            <a:ext cx="1303338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2988"/>
            <a:ext cx="1287463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2988"/>
            <a:ext cx="1311275" cy="10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2988"/>
            <a:ext cx="12954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" y="358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62056"/>
              </p:ext>
            </p:extLst>
          </p:nvPr>
        </p:nvGraphicFramePr>
        <p:xfrm>
          <a:off x="323528" y="2780929"/>
          <a:ext cx="8496944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16"/>
                <a:gridCol w="2100194"/>
                <a:gridCol w="2083735"/>
                <a:gridCol w="2231399"/>
              </a:tblGrid>
              <a:tr h="79856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  <a:endParaRPr lang="uk-UA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Б</a:t>
                      </a:r>
                      <a:endParaRPr lang="uk-UA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В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Г</a:t>
                      </a:r>
                      <a:endParaRPr lang="uk-UA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5776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86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2" y="3933056"/>
            <a:ext cx="1908000" cy="155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84" y="3933056"/>
            <a:ext cx="1908000" cy="14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16" y="3933056"/>
            <a:ext cx="1908000" cy="15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Рисунок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908000" cy="14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57200" y="358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2360" y="6093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61"/>
    </mc:Choice>
    <mc:Fallback xmlns="">
      <p:transition spd="slow" advTm="14756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10. 2018. </a:t>
            </a:r>
            <a:r>
              <a:rPr lang="uk-UA" sz="3200" dirty="0" smtClean="0"/>
              <a:t>Зміст </a:t>
            </a:r>
            <a:r>
              <a:rPr lang="uk-UA" sz="3200" dirty="0"/>
              <a:t>якого поняття розкриває визначення: кількість молекул, що вилітають з вільної поверхні рідини за одиницю часу, дорівнює кількості молекул, які повертаються в рідину за той самий час?</a:t>
            </a:r>
          </a:p>
          <a:p>
            <a:r>
              <a:rPr lang="uk-UA" sz="3200" dirty="0"/>
              <a:t>А  точка роси</a:t>
            </a:r>
          </a:p>
          <a:p>
            <a:r>
              <a:rPr lang="uk-UA" sz="3200" dirty="0"/>
              <a:t>Б  відносна вологість повітря</a:t>
            </a:r>
          </a:p>
          <a:p>
            <a:r>
              <a:rPr lang="uk-UA" sz="3200" dirty="0"/>
              <a:t>В  абсолютна вологість повітря</a:t>
            </a:r>
          </a:p>
          <a:p>
            <a:r>
              <a:rPr lang="uk-UA" sz="3200" dirty="0"/>
              <a:t>Г  динамічна рівновага рідини та її пари</a:t>
            </a:r>
          </a:p>
          <a:p>
            <a:pPr marL="0" indent="0">
              <a:buNone/>
            </a:pPr>
            <a:r>
              <a:rPr lang="uk-UA" sz="3200" dirty="0"/>
              <a:t>Відповідь: Г</a:t>
            </a:r>
          </a:p>
          <a:p>
            <a:endParaRPr lang="uk-UA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1546" y="6237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94"/>
    </mc:Choice>
    <mc:Fallback xmlns="">
      <p:transition spd="slow" advTm="49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615</TotalTime>
  <Words>648</Words>
  <Application>Microsoft Office PowerPoint</Application>
  <PresentationFormat>Экран (4:3)</PresentationFormat>
  <Paragraphs>90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Проблеми підготовки до ЗНО з фізики</vt:lpstr>
      <vt:lpstr>Презентация PowerPoint</vt:lpstr>
      <vt:lpstr>Презентация PowerPoint</vt:lpstr>
      <vt:lpstr>При будь-якій можливості треба робити малюнок, креслення.</vt:lpstr>
      <vt:lpstr>Презентация PowerPoint</vt:lpstr>
      <vt:lpstr>Презентация PowerPoint</vt:lpstr>
      <vt:lpstr>18. 2017.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підготовки до ЗНО з фізики</dc:title>
  <dc:creator>User</dc:creator>
  <cp:lastModifiedBy>User</cp:lastModifiedBy>
  <cp:revision>51</cp:revision>
  <dcterms:created xsi:type="dcterms:W3CDTF">2020-03-18T19:32:58Z</dcterms:created>
  <dcterms:modified xsi:type="dcterms:W3CDTF">2020-03-23T03:56:23Z</dcterms:modified>
</cp:coreProperties>
</file>