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5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1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1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8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9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9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3213-A64B-4077-B123-69972B99040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C063-80C6-4AB0-AFBF-9177DF4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Методичні рекомендації щодо вивчення теми: </a:t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b="1" i="1" dirty="0" smtClean="0"/>
              <a:t>«</a:t>
            </a:r>
            <a:r>
              <a:rPr lang="ru-RU" sz="3600" b="1" i="1" dirty="0" err="1" smtClean="0"/>
              <a:t>Королівство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Руське</a:t>
            </a:r>
            <a:r>
              <a:rPr lang="ru-RU" sz="3600" b="1" i="1" dirty="0" smtClean="0"/>
              <a:t> (</a:t>
            </a:r>
            <a:r>
              <a:rPr lang="ru-RU" sz="3600" b="1" i="1" dirty="0" err="1" smtClean="0"/>
              <a:t>Галицько-Волинська</a:t>
            </a:r>
            <a:r>
              <a:rPr lang="ru-RU" sz="3600" b="1" i="1" dirty="0" smtClean="0"/>
              <a:t> держава) в </a:t>
            </a:r>
            <a:r>
              <a:rPr lang="ru-RU" sz="3600" b="1" i="1" dirty="0" err="1" smtClean="0"/>
              <a:t>періоди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стабільності</a:t>
            </a:r>
            <a:r>
              <a:rPr lang="ru-RU" sz="3600" b="1" i="1" dirty="0" smtClean="0"/>
              <a:t> та </a:t>
            </a:r>
            <a:r>
              <a:rPr lang="ru-RU" sz="3600" b="1" i="1" dirty="0" err="1" smtClean="0"/>
              <a:t>поступового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занепаду</a:t>
            </a:r>
            <a:r>
              <a:rPr lang="ru-RU" sz="3600" b="1" i="1" dirty="0" smtClean="0"/>
              <a:t> (середина ХІІІ – І половина ХІV ст.)»</a:t>
            </a:r>
            <a:endParaRPr lang="en-US" sz="3600" b="1" i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97152" y="4699318"/>
            <a:ext cx="9144000" cy="1655762"/>
          </a:xfrm>
        </p:spPr>
        <p:txBody>
          <a:bodyPr/>
          <a:lstStyle/>
          <a:p>
            <a:pPr algn="r"/>
            <a:r>
              <a:rPr lang="uk-UA" dirty="0" smtClean="0"/>
              <a:t>історія України, 7 клас</a:t>
            </a:r>
            <a:r>
              <a:rPr lang="uk-UA" dirty="0" smtClean="0"/>
              <a:t>.</a:t>
            </a:r>
          </a:p>
          <a:p>
            <a:pPr algn="r"/>
            <a:r>
              <a:rPr lang="uk-UA" dirty="0" smtClean="0"/>
              <a:t>Методист з історії КЗВО </a:t>
            </a:r>
            <a:r>
              <a:rPr lang="uk-UA" dirty="0" err="1" smtClean="0"/>
              <a:t>Яроменко</a:t>
            </a:r>
            <a:r>
              <a:rPr lang="uk-UA" smtClean="0"/>
              <a:t> В.І.</a:t>
            </a:r>
            <a:r>
              <a:rPr lang="uk-UA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655093" y="600501"/>
            <a:ext cx="10577015" cy="53908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     До семикласників висуваються більш складні, порівняно з 6 класом, вимоги щодо навчальних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 досягнень. Тому у вивченні курсу історії України у 7 класі особливого значення набуває робота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з історичними картами, укладання історичних портретів, засвоєння і використання понять і термінів,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 усвідомлення відмінності між такими елементами змісту, як подія, явище, процес; актуалізуються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 логічна та аксіологічна компетентності.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1596788" y="668738"/>
            <a:ext cx="8843750" cy="52543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         Результатами навчально-пізнавальної діяльності учнів під час вивчення теми: «Королівство Руське (Галицько-Волинська держава) в періоди стабільності та поступового занепаду (середина ХІІІ – І половина ХІ</a:t>
            </a:r>
            <a:r>
              <a:rPr lang="en-US" dirty="0" smtClean="0"/>
              <a:t>V</a:t>
            </a:r>
            <a:r>
              <a:rPr lang="uk-UA" dirty="0" smtClean="0"/>
              <a:t> ст.)» має стати:</a:t>
            </a:r>
          </a:p>
          <a:p>
            <a:pPr algn="just"/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формування знань про територіальні зміни, що відбулися в цей період;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/>
              <a:t>о</a:t>
            </a:r>
            <a:r>
              <a:rPr lang="uk-UA" dirty="0" smtClean="0"/>
              <a:t>знайомлення з історичними  умовами, що спричинили ці зміни;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/>
              <a:t>виявлення</a:t>
            </a:r>
            <a:r>
              <a:rPr lang="ru-RU" dirty="0" smtClean="0"/>
              <a:t>  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устрою,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і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русько-українського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як </a:t>
            </a:r>
            <a:r>
              <a:rPr lang="ru-RU" dirty="0" err="1" smtClean="0"/>
              <a:t>визначальної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самобутності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монгольського</a:t>
            </a:r>
            <a:r>
              <a:rPr lang="ru-RU" dirty="0" smtClean="0"/>
              <a:t> </a:t>
            </a:r>
            <a:r>
              <a:rPr lang="ru-RU" dirty="0" err="1" smtClean="0"/>
              <a:t>завоювання</a:t>
            </a:r>
            <a:r>
              <a:rPr lang="uk-UA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54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900752" y="859809"/>
            <a:ext cx="10235821" cy="46948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Потрібно продовжувати розвивати наступні уміння :</a:t>
            </a:r>
          </a:p>
          <a:p>
            <a:pPr algn="ctr"/>
            <a:endParaRPr lang="uk-UA" b="1" dirty="0" smtClean="0"/>
          </a:p>
          <a:p>
            <a:pPr marL="285750" indent="-285750" algn="just">
              <a:buFontTx/>
              <a:buChar char="-"/>
            </a:pPr>
            <a:r>
              <a:rPr lang="uk-UA" dirty="0" smtClean="0"/>
              <a:t>розташувати в хронологічній послідовності відомості про правління наступників Романа Мстиславича та подальшу розбудову Галицько-Волинської держави;</a:t>
            </a:r>
          </a:p>
          <a:p>
            <a:pPr marL="285750" indent="-285750" algn="just">
              <a:buFontTx/>
              <a:buChar char="-"/>
            </a:pPr>
            <a:endParaRPr lang="uk-UA" dirty="0" smtClean="0"/>
          </a:p>
          <a:p>
            <a:pPr algn="just"/>
            <a:r>
              <a:rPr lang="uk-UA" dirty="0" smtClean="0"/>
              <a:t>– показати на карті територію Королівства Руського, території держав – сусідів Королівства Руського; територіальні зміни, що відбулися в </a:t>
            </a:r>
            <a:r>
              <a:rPr lang="ru-RU" dirty="0" err="1" smtClean="0"/>
              <a:t>середині</a:t>
            </a:r>
            <a:r>
              <a:rPr lang="ru-RU" dirty="0" smtClean="0"/>
              <a:t> ХІІІ – І </a:t>
            </a:r>
            <a:r>
              <a:rPr lang="ru-RU" dirty="0" err="1" smtClean="0"/>
              <a:t>половині</a:t>
            </a:r>
            <a:r>
              <a:rPr lang="ru-RU" dirty="0" smtClean="0"/>
              <a:t> ХІV ст.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 err="1"/>
              <a:t>н</a:t>
            </a:r>
            <a:r>
              <a:rPr lang="ru-RU" dirty="0" err="1" smtClean="0"/>
              <a:t>адавати</a:t>
            </a:r>
            <a:r>
              <a:rPr lang="ru-RU" dirty="0" smtClean="0"/>
              <a:t> характеристику </a:t>
            </a:r>
            <a:r>
              <a:rPr lang="ru-RU" dirty="0" err="1" smtClean="0"/>
              <a:t>внутрішньої</a:t>
            </a:r>
            <a:r>
              <a:rPr lang="ru-RU" dirty="0" smtClean="0"/>
              <a:t> та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наступників</a:t>
            </a:r>
            <a:r>
              <a:rPr lang="ru-RU" dirty="0" smtClean="0"/>
              <a:t> Данила Романовича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85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805218" y="504967"/>
            <a:ext cx="10481481" cy="58275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Орієнтовні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для </a:t>
            </a:r>
            <a:r>
              <a:rPr lang="ru-RU" b="1" dirty="0" err="1" smtClean="0"/>
              <a:t>практичних</a:t>
            </a:r>
            <a:r>
              <a:rPr lang="ru-RU" b="1" dirty="0" smtClean="0"/>
              <a:t> і </a:t>
            </a:r>
            <a:r>
              <a:rPr lang="ru-RU" b="1" dirty="0" err="1" smtClean="0"/>
              <a:t>творчих</a:t>
            </a:r>
            <a:r>
              <a:rPr lang="ru-RU" b="1" dirty="0" smtClean="0"/>
              <a:t> </a:t>
            </a:r>
            <a:r>
              <a:rPr lang="ru-RU" b="1" dirty="0" err="1" smtClean="0"/>
              <a:t>робіт</a:t>
            </a:r>
            <a:r>
              <a:rPr lang="ru-RU" b="1" dirty="0" smtClean="0"/>
              <a:t>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–	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синхронізовану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 err="1" smtClean="0"/>
              <a:t>правління</a:t>
            </a:r>
            <a:r>
              <a:rPr lang="ru-RU" dirty="0" smtClean="0"/>
              <a:t> Данила Романовича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наступників</a:t>
            </a:r>
            <a:r>
              <a:rPr lang="ru-RU" dirty="0" smtClean="0"/>
              <a:t>;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та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правителів</a:t>
            </a:r>
            <a:r>
              <a:rPr lang="ru-RU" dirty="0" smtClean="0"/>
              <a:t>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–	</a:t>
            </a:r>
            <a:r>
              <a:rPr lang="ru-RU" dirty="0" err="1" smtClean="0"/>
              <a:t>позначити</a:t>
            </a:r>
            <a:r>
              <a:rPr lang="ru-RU" dirty="0" smtClean="0"/>
              <a:t> на </a:t>
            </a:r>
            <a:r>
              <a:rPr lang="ru-RU" dirty="0" err="1" smtClean="0"/>
              <a:t>контурній</a:t>
            </a:r>
            <a:r>
              <a:rPr lang="ru-RU" dirty="0" smtClean="0"/>
              <a:t> </a:t>
            </a:r>
            <a:r>
              <a:rPr lang="ru-RU" dirty="0" err="1" smtClean="0"/>
              <a:t>карті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r>
              <a:rPr lang="ru-RU" dirty="0" smtClean="0"/>
              <a:t> </a:t>
            </a:r>
            <a:r>
              <a:rPr lang="ru-RU" dirty="0" err="1" smtClean="0"/>
              <a:t>Руського</a:t>
            </a:r>
            <a:r>
              <a:rPr lang="ru-RU" dirty="0" smtClean="0"/>
              <a:t>, </a:t>
            </a:r>
            <a:r>
              <a:rPr lang="ru-RU" dirty="0" err="1" smtClean="0"/>
              <a:t>території</a:t>
            </a:r>
            <a:r>
              <a:rPr lang="ru-RU" dirty="0" smtClean="0"/>
              <a:t> держав – </a:t>
            </a:r>
            <a:r>
              <a:rPr lang="ru-RU" dirty="0" err="1" smtClean="0"/>
              <a:t>сусідів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r>
              <a:rPr lang="ru-RU" dirty="0" smtClean="0"/>
              <a:t> </a:t>
            </a:r>
            <a:r>
              <a:rPr lang="ru-RU" dirty="0" err="1" smtClean="0"/>
              <a:t>Руського</a:t>
            </a:r>
            <a:r>
              <a:rPr lang="ru-RU" dirty="0" smtClean="0"/>
              <a:t> у </a:t>
            </a:r>
            <a:r>
              <a:rPr lang="ru-RU" dirty="0" err="1" smtClean="0"/>
              <a:t>середині</a:t>
            </a:r>
            <a:r>
              <a:rPr lang="ru-RU" dirty="0" smtClean="0"/>
              <a:t> ХІІІ – І </a:t>
            </a:r>
            <a:r>
              <a:rPr lang="ru-RU" dirty="0" err="1" smtClean="0"/>
              <a:t>половині</a:t>
            </a:r>
            <a:r>
              <a:rPr lang="ru-RU" dirty="0" smtClean="0"/>
              <a:t> ХІV ст.;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виявити</a:t>
            </a:r>
            <a:r>
              <a:rPr lang="ru-RU" dirty="0" smtClean="0"/>
              <a:t> (за </a:t>
            </a:r>
            <a:r>
              <a:rPr lang="ru-RU" dirty="0" err="1" smtClean="0"/>
              <a:t>доступними</a:t>
            </a:r>
            <a:r>
              <a:rPr lang="ru-RU" dirty="0" smtClean="0"/>
              <a:t> </a:t>
            </a:r>
            <a:r>
              <a:rPr lang="ru-RU" dirty="0" err="1" smtClean="0"/>
              <a:t>візуальними</a:t>
            </a:r>
            <a:r>
              <a:rPr lang="ru-RU" dirty="0" smtClean="0"/>
              <a:t> і </a:t>
            </a:r>
            <a:r>
              <a:rPr lang="ru-RU" dirty="0" err="1" smtClean="0"/>
              <a:t>текстовими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) </a:t>
            </a:r>
            <a:r>
              <a:rPr lang="ru-RU" dirty="0" err="1" smtClean="0"/>
              <a:t>історичне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Галицької</a:t>
            </a:r>
            <a:r>
              <a:rPr lang="ru-RU" dirty="0" smtClean="0"/>
              <a:t> </a:t>
            </a:r>
            <a:r>
              <a:rPr lang="ru-RU" dirty="0" err="1" smtClean="0"/>
              <a:t>церковної</a:t>
            </a:r>
            <a:r>
              <a:rPr lang="ru-RU" dirty="0" smtClean="0"/>
              <a:t> </a:t>
            </a:r>
            <a:r>
              <a:rPr lang="ru-RU" dirty="0" err="1" smtClean="0"/>
              <a:t>митрополії</a:t>
            </a:r>
            <a:r>
              <a:rPr lang="ru-RU" dirty="0" smtClean="0"/>
              <a:t> для </a:t>
            </a:r>
            <a:r>
              <a:rPr lang="ru-RU" dirty="0" err="1" smtClean="0"/>
              <a:t>політичного</a:t>
            </a:r>
            <a:r>
              <a:rPr lang="ru-RU" dirty="0" smtClean="0"/>
              <a:t> та культурного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–	</a:t>
            </a:r>
            <a:r>
              <a:rPr lang="ru-RU" dirty="0" err="1" smtClean="0"/>
              <a:t>підготувати</a:t>
            </a:r>
            <a:r>
              <a:rPr lang="ru-RU" dirty="0" smtClean="0"/>
              <a:t> та </a:t>
            </a:r>
            <a:r>
              <a:rPr lang="ru-RU" dirty="0" err="1" smtClean="0"/>
              <a:t>представити</a:t>
            </a:r>
            <a:r>
              <a:rPr lang="ru-RU" dirty="0" smtClean="0"/>
              <a:t> </a:t>
            </a:r>
            <a:r>
              <a:rPr lang="ru-RU" dirty="0" err="1" smtClean="0"/>
              <a:t>історичний</a:t>
            </a:r>
            <a:r>
              <a:rPr lang="ru-RU" dirty="0" smtClean="0"/>
              <a:t> портрет князя з </a:t>
            </a:r>
            <a:r>
              <a:rPr lang="ru-RU" dirty="0" err="1" smtClean="0"/>
              <a:t>династії</a:t>
            </a:r>
            <a:r>
              <a:rPr lang="ru-RU" dirty="0" smtClean="0"/>
              <a:t> </a:t>
            </a:r>
            <a:r>
              <a:rPr lang="ru-RU" dirty="0" err="1" smtClean="0"/>
              <a:t>Романовичів</a:t>
            </a:r>
            <a:r>
              <a:rPr lang="ru-RU" dirty="0" smtClean="0"/>
              <a:t> (на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/</a:t>
            </a:r>
            <a:r>
              <a:rPr lang="ru-RU" dirty="0" err="1" smtClean="0"/>
              <a:t>учениці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2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237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Методичні рекомендації щодо вивчення теми:   «Королівство Руське (Галицько-Волинська держава) в періоди стабільності та поступового занепаду (середина ХІІІ – І половина ХІV ст.)»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рекомендації щодо вивчення теми: «Галицько-Волинська держава за наступників Данила Романовича та її розпад»</dc:title>
  <dc:creator>Vika</dc:creator>
  <cp:lastModifiedBy>Ольга</cp:lastModifiedBy>
  <cp:revision>8</cp:revision>
  <dcterms:created xsi:type="dcterms:W3CDTF">2020-03-23T09:08:47Z</dcterms:created>
  <dcterms:modified xsi:type="dcterms:W3CDTF">2020-03-23T11:24:29Z</dcterms:modified>
</cp:coreProperties>
</file>