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74F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6CEC8-6AAC-4056-94B4-6A8AB87587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EB751-2AE0-4180-8C36-83815CF1B5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249F5-C93B-40A3-A4DF-D6A19A1AF45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99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857232"/>
            <a:ext cx="6858016" cy="1470025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Навчання </a:t>
            </a:r>
            <a:r>
              <a:rPr lang="uk-UA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обдарованих дітей сьогодні – це модель навчання всіх дітей завтра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0" cy="3571876"/>
          </a:xfrm>
          <a:prstGeom prst="rect">
            <a:avLst/>
          </a:prstGeom>
          <a:noFill/>
        </p:spPr>
      </p:pic>
      <p:pic>
        <p:nvPicPr>
          <p:cNvPr id="2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0" cy="3571876"/>
          </a:xfrm>
          <a:prstGeom prst="rect">
            <a:avLst/>
          </a:prstGeom>
          <a:noFill/>
        </p:spPr>
      </p:pic>
      <p:pic>
        <p:nvPicPr>
          <p:cNvPr id="7" name="Рисунок 6" descr="13934881_1791959091021867_38984153448025261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0932" y="2571744"/>
            <a:ext cx="5238766" cy="3929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1060534"/>
            <a:ext cx="87154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місце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Орліогло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Софія Костянтинівна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Великодальницького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навчального-виховного комплексу «Школа-гімназія»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(учитель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Ткаченко Світлана Іванівна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Пашаєва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Владислава Русланівна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студентка вищого навчального комунального закладу «Балтське педагогічне училище»  (викладач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Печарська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Віра Петрівна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Одижинська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Мирослава Олегівна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студентка Одеського національного економічного університету (викладач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Ковальчук Галина Володимирівна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755016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ІІ місце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Ворожко Марія Вікторівна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5 класу Одеської гімназії №9 Одеської міської ради (учитель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Крук Тетяна Василівна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Руденко Ірина Григорівна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5 класу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Таїровської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Овідіопольського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(учитель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Возняк Катерина Максимівна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Буга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Яна Ігорівна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7 класу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гімназії №1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міської ради (учитель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Михайлова Тетяна Дмитрівна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Радченко Христина Павлівна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6 класу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гімназії №1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(учитель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Верготі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Лідія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Танасіївна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Дзюбенко Валерія Вадимівна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Одеської спеціалізованої школи №117 І-ІІІ ступенів Одеської міської ради  (учитель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Ветлицька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Вікторія Володимирівна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Жовтяк Катерина Валеріївна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Кодимського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«Загальноосвітня школа І-ІІІ ступенів – дошкільний навчальний заклад»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Кодимської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районної ради (учитель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Каташинська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Ольга Іванівна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Липова Олена Вадимівна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Одеського економічного ліцею Одеської міської ради (учитель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Ткаченко Тетяна Григорівна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Білоус Карина Олександрівна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студентка державного вищого навчального закладу «Білгород-Дністровський економіко-правовий коледж ПУЕТ» (викладач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Юрескул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Таїсія Іванівна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Дорошенко Анастасія Віталіївна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студентка Одеського технічного коледжу Одеської національної академії харчових технологій  (викладач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Васильєва Катерина Петрівна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Статечна Софія Олександрівна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студентка Одеського національного університету імені І.І.Мечникова (викладач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Стоянова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Тетяна Леонідівна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Маркевич Лариса Сергіївна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студентка Одеської національної академії харчових технологій (викладач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Шевчук Олена Володимирівна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1000108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ІІІ місце</a:t>
            </a:r>
          </a:p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Шпак Марія Сергіївна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5 класу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гімназії №1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міської ради (учитель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Татарчук Тамара Андріївна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Букур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Марія Василівна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6 класу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Боківської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Любашівського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(учитель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Оклюк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Олена Григорівна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Масльох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Марія Михайлівна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8 класу Одеської загальноосвітньої школи №106 І-ІІІ ступенів Одеської міської ради  (учитель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Шипілова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Надія Іванівна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Слєпий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Роман Юрійович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учень 6 класу навчально-виховного комплексу «Балтська загальноосвітня школа І-ІІІ ступенів №2 – гімназія» Балтського району  (учитель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Данилюк Олена Іванівна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99131"/>
            <a:ext cx="892971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21 травня 2016 року в м. Каневі </a:t>
            </a:r>
            <a:r>
              <a:rPr lang="uk-UA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відбулося </a:t>
            </a:r>
            <a:r>
              <a:rPr lang="uk-UA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рочисте нагородження переможців, які посіли І місце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Орліогло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Софія Костянтинівна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учениця 10 класу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Великодальницького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навчального-виховного комплексу «Школа-гімназія»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району (учитель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Ткаченко Світлана Іванівна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Пашаєва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Владислава Русланівна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студентка вищого навчального комунального закладу «Балтське педагогічне училище»  (викладач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Печарська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Віра Петрівна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Одижинська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Мирослава Олегівна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студентка Одеського національного економічного університету (викладач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Ковальчук Галина Володимирівна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Вони стали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стипендіатами Президента України.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User\Desktop\DSC_03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0042"/>
            <a:ext cx="9144000" cy="6073046"/>
          </a:xfrm>
          <a:prstGeom prst="rect">
            <a:avLst/>
          </a:prstGeom>
          <a:noFill/>
        </p:spPr>
      </p:pic>
      <p:pic>
        <p:nvPicPr>
          <p:cNvPr id="38915" name="Picture 3" descr="C:\Users\User\Desktop\DSC_03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500042"/>
            <a:ext cx="9144001" cy="6073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9" y="874765"/>
            <a:ext cx="8286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Міжнародний конкурс з української мови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імені Петра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Яцика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14282" y="1714488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Урочисте відкриття  Х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Міжнародного конкурсу з української мови імені Петра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Яцика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відбулося  09 листопада 2015 року в День української писемності та мови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Департамент освіти і науки Одеської обласної державної адміністрації сприяв проведенню в Одеській області Х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Міжнародного конкурсу з української мови імені Петра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Яцика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Одеський обласний інститут удосконалення вчителів організував та провів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ІІІ (ІІ обласний) етап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Конкурсу, який відбувся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12 грудня 2015 року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 базі Одеської загальноосвітньої школи №1 І-ІІІ ступенів, у якому взяли участь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223 учні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3-11 класів загальноосвітніх навчальних закладів Одеської області,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37 студентів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вищих навчальних закладів І-ІІ рівнів акредитації та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19 учнів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професійно-технічних навчальних закладів (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усього 279 учасників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ІІІ (ІІ) етапу Конкурсу ).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1060534"/>
            <a:ext cx="87154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Призові місця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посіли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27 учнів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3-11-х класів загальноосвітніх навчальних закладів,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 учні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професійно-технічних навчальних закладів,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6 студентів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ВНЗ І-ІІ рівнів акредитації та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6 студентів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ВНЗ ІІІ-І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рівнів акредитації (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усього – 47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), які представляли Одеський регіон на Всеукраїнському рівні. 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Переможницею 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(загальнонаціонального)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етапу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відповідно до наказу  Міністерства освіти і науки України  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Міжнародного конкурсу з української мови імені Петра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Яцика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від 19 травня 2016 року №543 стала учениця 5 класу Одеської загальноосвітньої школи №56 І-ІІІ ступенів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Черненко Дар’я Ігорівна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яка посіла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місце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(учитель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Сухоребра Тетяна Миколаївна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4" name="Picture 2" descr="C:\Users\User\Desktop\DSC004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728"/>
            <a:ext cx="9144000" cy="6076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1285860"/>
            <a:ext cx="850115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Урочисте нагородження переможниці та вчителя відбулося 17 травня                   2016 року в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м.Києві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(Національний академічний театр імені Івана Франка). 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Черненко Дар’я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стала стипендіатом Президента України (наказ Міністерства освіти і науки України від 19.05.2016 року №542).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7107" name="Picture 3" descr="C:\Users\User\Desktop\DSC00441.JPG"/>
          <p:cNvPicPr>
            <a:picLocks noChangeAspect="1" noChangeArrowheads="1"/>
          </p:cNvPicPr>
          <p:nvPr/>
        </p:nvPicPr>
        <p:blipFill>
          <a:blip r:embed="rId7" cstate="print"/>
          <a:srcRect t="2279" b="26042"/>
          <a:stretch>
            <a:fillRect/>
          </a:stretch>
        </p:blipFill>
        <p:spPr bwMode="auto">
          <a:xfrm>
            <a:off x="1071538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764899"/>
            <a:ext cx="87868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Всеукраїнський конкурс учнівської творчості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 ІІІ (обласний) етап з номінації «Література» надійшло                           60 учнівських робіт.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Переможцями стали: 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Герасімчук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Олександр Олександрович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учень 7 класу Одеської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загальноосвітної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школи №26 І-ІІІ ступенів Одеської міської ради (учитель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Герасімчук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Надія Володимирівна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Гончар Олександра Валеріївна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8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Великодальницької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№2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(учитель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Парубіна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Людмила Анатоліївна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Грабовська Олена Валентинівна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Великодальницького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«Школа-гімназія»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(учитель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Ткаченко Світлана Іванівна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Шабельникова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Владислава Дмитрівна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5 класу Білгород-Дністровської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загальноосвітної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школи І-ІІІ ступенів №5 Білгород-Дністровської міської ради (учитель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Шабельникова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Лариса Павлівна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Албул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Олександра Ігорівна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6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гімназії №1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міської ради (учитель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Верготі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Лідія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Танасіївна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4282" y="1142984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Відповідно до наказу Міністерства освіти і науки України від 08.04.2016 р. №387 «Про підсумки 4-го (підсумкового) етапу 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Всеукраїнського конкурсу учнівської творчості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переможцем фінального етапу від Одеської області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стала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Гончар Олександра Валеріївна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8 класу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Великодальницької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№2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(учитель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Парубіна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Людмила Анатоліївна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515352" cy="1143000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 Всеукраїнський (ХІІ </a:t>
            </a:r>
            <a:r>
              <a:rPr lang="uk-UA" sz="22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Всекримський</a:t>
            </a: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) конкурс учнівської та студентської творчості імені Марії Фішер-Слиж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«Змагаймося за нове життя!»,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присвячений життю і творчості Лесі Українки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214282" y="2571744"/>
            <a:ext cx="8715436" cy="39830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На регіональний етап Конкурсу з номінацій 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</a:rPr>
              <a:t>Твір» надійшло  – 87 робіт,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«Науково-пошукова робота» – 16 робіт,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</a:rPr>
              <a:t>Декламація» – 117 робіт,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</a:rPr>
              <a:t>Інсценізація» – 7 робіт, 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</a:rPr>
              <a:t>Аудіовізуальний твір» – 9 робіт.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 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86025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Серед найбільш цікавих і загадкових явищ природи дитяча обдарованість традиційно посідає одне з провідних місць. Саме високо обдаровані люди здатні зробити в розвиток суспільства найвагоміший внесок.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86025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Науково-методичний центр української мови та літератури Одеського обласного інституту удосконалення вчителів працює над проблемою створення умов для повсякденної різноманітної діяльності з обдарованими учнями, так як підтримка, розвиток і соціалізація обдарованих дітей є одним із пріоритетних завдань системи освіти.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86025" algn="l"/>
              </a:tabLst>
            </a:pPr>
            <a:r>
              <a:rPr lang="uk-UA" b="1" i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ротягом 2015/2016 навчального року з метою національно-патріотичного виховання в молодого покоління, поваги до державної мови та інших мов, збереження і розвитку інтелектуального потенціалу України, підтримки талановитої молоді та творчої праці вчителів були проведені конкурси учнівської творчості на знання державної мови, інтелектуальні змагання, олімпіади з української мови та літератури.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917658"/>
            <a:ext cx="87154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Переможцями регіонального етапу  І Всеукраїнського (ХІІ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Всекримського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конкурсу учнівської та студентської творчості імені Марії Фішер-Слиж «Змагаймось за нове життя!» стали: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uk-UA" sz="2000" b="1" u="sng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номінації «Науково-пошукова робота»</a:t>
            </a:r>
            <a:r>
              <a:rPr lang="uk-UA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000" b="1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- 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Дубинець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Юлія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Одеської загальноосвітньої школи №65 І-ІІІ ступенів Одеської міської ради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-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Іщенко Олександра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Ренійського навчально-виховного комплексу «Загальноосвітня школа І ступеня – гімназія» Ренійського району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-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Солодовніченко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Маргарита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Одеської загальноосвітньої школи №106 І-ІІІ ступенів Одеської міської ради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14282" y="948435"/>
            <a:ext cx="871543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номінації «Твір»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Бабінчук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Олександра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учениця 11 класу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Великодальницього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«Школа-гімназія»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Великова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Ганна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9 класу Ізмаїльського загальноосвітнього політехнічного ліцею ІІ-ІІІ ступенів Ізмаїльської міської ради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Калінова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Роксолана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Жеребківської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№1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Ананьївського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Левченко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Анастасія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Одеського навчально-виховного комплексу «Гімназія №2» Одеської міської ради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Маліцька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Анна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Одеської загальноосвітньої школи №78 І-ІІІ ступенів Одеської міської ради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Масльох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Марія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8 класу Одеської загальноосвітньої школи №106 І-ІІІ ступенів Одеської міської ради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Пахомова Ірина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Котовської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           І-ІІІ ступенів №5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Котовської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міської ради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Хаджилій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Тетяна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Ананьївського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«Загальноосвітня школа І-ІІІ ступенів – гімназія» №1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Ананьївського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14546" y="0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928670"/>
            <a:ext cx="86439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номінації «Декламація»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Арсеньєв Ілля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учень 2 класу Одеської загальноосвітньої школи №107                        І-ІІІ ступенів Одеської міської ради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Бакума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Петрівської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Комінтернівського району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Білак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Лада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5 класу Одеської загальноосвітньої школи №81 І-ІІІ ступенів Одеської міської ради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Дубовик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Нікіта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учень 3 класу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Великодолинської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           І-ІІІ ступенів №2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Овідіопольського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Калібабчук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Марія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Одеської загальноосвітньої школи №65 І-ІІІ ступенів Одеської міської ради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Мисик Анна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4 класу Одеської спеціалізованої школи №121 І-ІІІ ступенів з поглибленим вивченням іноземних мов Одеської міської ради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Співак Валерія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6 класу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Ісаївського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«Загальноосвітня школа І-ІІ ступенів-дошкільний навчальний заклад» Миколаївського району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Разнов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Олександр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учень 1 класу Одеської загальноосвітньої школи №8 І-ІІІ ступенів Одеської міської ради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Редько Анна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 класу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Великомихайлівської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№2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Великомихайлівського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Рибкін Андрій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учень 7 класу Одеської загальноосвітньої школи №85 І-ІІІ ступенів Одеської міської ради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Шутяк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Таїсія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9 класу комунального закладу «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Писарівський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навчально-виховний комплекс «Загальноосвітня школа І-ІІІ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ступенів–дошкільний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навчальний заклад»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Кодимського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1147361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номінації «Інсценізація»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-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учнівський колектив 8-9 класів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Одеської загальноосвітньої школи №78 І-ІІІ ступенів Одеської міської ради (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Кукліна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Надія,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Трегубов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Нікіта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Бериславський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Владислав,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Луппа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Владислав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-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учнівський колектив 8-10 класів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Писарівського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«Загальноосвітня школа І-ІІІ ступенів – дошкільний навчальний заклад»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Кодимського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(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Гомон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Олександр,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Городинська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Лілія,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Павленюк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Юлія, Салій Микола)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-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учнівський колектив 11 класу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Одеської загальноосвітньої школи №1 І-ІІІ ступенів Одеської міської ради (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Тельпікс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Степан,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Тимофієнко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Ірина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- 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учнівський колектив 9 класу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Одеської спеціалізованої школи №69 І-ІІІ ступенів Одеської міської ради (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Лободіна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Рузанна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Швидкий Данило,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Червякова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Анастасія,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Гончаров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В’ячеслав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14282" y="1315508"/>
            <a:ext cx="8572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номінації «Аудіовізуальний твір» </a:t>
            </a:r>
            <a:endParaRPr lang="uk-UA" sz="2400" b="1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учнівський колектив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Одеської загальноосвітньої школи №65 І-ІІІ ступенів Одеської міської ради (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Перець Анастасія,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Долгополов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Юрій,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Томашевська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Яна,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Ушков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Станіслав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Торган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Олександр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учень 8 класу Білгород-Дністровського районного ліцею Білгород-Дністровського району.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14282" y="967072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Фінальний етап Конкурсу відбувся 19 березня 2016 року у місті Києві.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Переможці Конкурсу нагороджені: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ипломом І ступеня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Солодовніченко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Маргарита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Одеської загальноосвітньої школи №106 І-ІІІ ступенів Одеської міської ради  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Бакума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Петрівської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Комінтернівського району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85984" y="0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3500" algn="l"/>
                <a:tab pos="571500" algn="l"/>
              </a:tabLst>
            </a:pP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ипломом ІІ ступеня</a:t>
            </a:r>
          </a:p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3500" algn="l"/>
                <a:tab pos="5715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3500" algn="l"/>
                <a:tab pos="5715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Іщенко Олександра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Ренійського навчально-виховного комплексу «Загальноосвітня школа І ступеня – гімназія» Ренійського району  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3500" algn="l"/>
                <a:tab pos="5715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3500" algn="l"/>
                <a:tab pos="5715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Арсеньєв Ілля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учень 2 класу Одеської загальноосвітньої школи №107 І-ІІІ ступенів Одеської міської ради  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3500" algn="l"/>
                <a:tab pos="5715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3500" algn="l"/>
                <a:tab pos="571500" algn="l"/>
              </a:tabLst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Бабінчук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Олександра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Великодальницього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«Школа-гімназія»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3500" algn="l"/>
                <a:tab pos="5715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3500" algn="l"/>
                <a:tab pos="5715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Редько Анна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 класу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Великомихайлівської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№2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Великомихайлівського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85984" y="0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14282" y="1428736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Інтелектуальні змагання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 української мови та літератури серед учнів сільських шкіл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етапі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інтелектуальних змагань з української мови та літератури серед учнів сільських шкіл взяли участь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166 школярів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8-10-х класів загальноосвітніх навчальних закладів області.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Учасниками ІІ етапу стали 143 учні.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85984" y="0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85720" y="1051780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Переможцями очного туру стали такі учні, які були запрошені на ІІІ (обласний) етап Всеукраїнської учнівської олімпіади з української мови та літератури: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Лишенко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Катерина Вікторівна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8 класу Першотравневого навчально-виховного комплексу Комінтернівського району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Чабан Юлія Олександрівна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9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Березівської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№3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Березівського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Орліогло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Софія Костянтинівна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Великодальницького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«Школа-гімназія»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Куруч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Ольга Дмитрівна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Веселодолинського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«Загальноосвітня школа І-ІІІ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ступенів-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дошкільний заклад» 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Тарутинського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Зачко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Владислава Ігорівна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Великомихайлівського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«Загальноосвітня школа І-ІІІ ступенів-гімназія»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Великомихайлівського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Мурашко Тарас Володимирович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учень 11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Лабушненського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«Загальноосвітня школа І-ІІІ ступенів – дошкільний навчальний заклад».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Всеукраїнська учнівська олімпіада з української мови та літератури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214282" y="2143116"/>
            <a:ext cx="8643998" cy="41259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3400" b="1" u="sng" dirty="0" smtClean="0">
                <a:solidFill>
                  <a:srgbClr val="002060"/>
                </a:solidFill>
                <a:latin typeface="Arial Black" pitchFamily="34" charset="0"/>
              </a:rPr>
              <a:t>27 лютого 2016 року 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на базі Одеської загальноосвітньої школи №1 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 І-ІІІ 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ступенів (площа Михайлівська, 10) проведений ІІІ (обласний) етап Всеукраїнської учнівської олімпіади з української мови та літератури. </a:t>
            </a:r>
            <a:endParaRPr lang="uk-UA" sz="3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Його 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учасниками стали 157 учнів 8-11-их класів загальноосвітніх навчальних закладів області, з них </a:t>
            </a:r>
            <a:r>
              <a:rPr lang="uk-UA" sz="3400" b="1" u="sng" dirty="0" smtClean="0">
                <a:solidFill>
                  <a:srgbClr val="002060"/>
                </a:solidFill>
                <a:latin typeface="Arial Black" pitchFamily="34" charset="0"/>
              </a:rPr>
              <a:t>46 школярів представили ЗНЗ міста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 Одеси; 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      </a:t>
            </a:r>
            <a:r>
              <a:rPr lang="uk-UA" sz="3400" b="1" u="sng" dirty="0" smtClean="0">
                <a:solidFill>
                  <a:srgbClr val="002060"/>
                </a:solidFill>
                <a:latin typeface="Arial Black" pitchFamily="34" charset="0"/>
              </a:rPr>
              <a:t>32 </a:t>
            </a:r>
            <a:r>
              <a:rPr lang="uk-UA" sz="3400" b="1" u="sng" dirty="0" smtClean="0">
                <a:solidFill>
                  <a:srgbClr val="002060"/>
                </a:solidFill>
                <a:latin typeface="Arial Black" pitchFamily="34" charset="0"/>
              </a:rPr>
              <a:t>– міст обласного підпорядкування: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3400" b="1" dirty="0" err="1" smtClean="0">
                <a:solidFill>
                  <a:srgbClr val="002060"/>
                </a:solidFill>
                <a:latin typeface="Arial Black" pitchFamily="34" charset="0"/>
              </a:rPr>
              <a:t>Теплодара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, Ізмаїла, Білгород-Дністровського, Котовська, </a:t>
            </a:r>
            <a:r>
              <a:rPr lang="uk-UA" sz="3400" b="1" dirty="0" err="1" smtClean="0">
                <a:solidFill>
                  <a:srgbClr val="002060"/>
                </a:solidFill>
                <a:latin typeface="Arial Black" pitchFamily="34" charset="0"/>
              </a:rPr>
              <a:t>Южного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, Іллічівська; </a:t>
            </a:r>
            <a:r>
              <a:rPr lang="uk-UA" sz="3400" b="1" u="sng" dirty="0" smtClean="0">
                <a:solidFill>
                  <a:srgbClr val="002060"/>
                </a:solidFill>
                <a:latin typeface="Arial Black" pitchFamily="34" charset="0"/>
              </a:rPr>
              <a:t>79 – ЗНЗ районів області</a:t>
            </a:r>
            <a:r>
              <a:rPr lang="uk-UA" sz="34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ru-RU" sz="3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uk-UA" sz="3400" b="1" dirty="0" smtClean="0">
                <a:solidFill>
                  <a:srgbClr val="C00000"/>
                </a:solidFill>
                <a:latin typeface="Arial Black" pitchFamily="34" charset="0"/>
              </a:rPr>
              <a:t>Переможцями ІІІ (обласного) етапу серед учнів 8-11-х класів </a:t>
            </a:r>
            <a:r>
              <a:rPr lang="uk-UA" sz="3400" b="1" dirty="0" smtClean="0">
                <a:solidFill>
                  <a:srgbClr val="C00000"/>
                </a:solidFill>
                <a:latin typeface="Arial Black" pitchFamily="34" charset="0"/>
              </a:rPr>
              <a:t>стали  76 </a:t>
            </a:r>
            <a:r>
              <a:rPr lang="uk-UA" sz="3400" b="1" dirty="0" smtClean="0">
                <a:solidFill>
                  <a:srgbClr val="C00000"/>
                </a:solidFill>
                <a:latin typeface="Arial Black" pitchFamily="34" charset="0"/>
              </a:rPr>
              <a:t>учасників, з них 4 посіли І місце, </a:t>
            </a:r>
            <a:r>
              <a:rPr lang="uk-UA" sz="3400" b="1" dirty="0" smtClean="0">
                <a:solidFill>
                  <a:srgbClr val="C00000"/>
                </a:solidFill>
                <a:latin typeface="Arial Black" pitchFamily="34" charset="0"/>
              </a:rPr>
              <a:t>   8 </a:t>
            </a:r>
            <a:r>
              <a:rPr lang="uk-UA" sz="3400" b="1" dirty="0" smtClean="0">
                <a:solidFill>
                  <a:srgbClr val="C00000"/>
                </a:solidFill>
                <a:latin typeface="Arial Black" pitchFamily="34" charset="0"/>
              </a:rPr>
              <a:t>– ІІ місце, 64 – ІІІ місце. </a:t>
            </a:r>
            <a:endParaRPr lang="ru-RU" sz="3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487026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 результатами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відбірково-тренувальних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зборів для кандидатів у члени команди від Одеської області до участі у І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етапі Всеукраїнської учнівської олімпіади з української мови та літератури учасниками фінального етапу олімпіади стали: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Дробот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Аманда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Володимирівна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8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гімназії №1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міської ради Одеської області (учитель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Верготі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Лідія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Танасіївна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Голумбйовська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Анастасія Миколаївна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9 класу Одеської гімназії №8 Одеської міської ради Одеської області (учитель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Хіль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Ольга Володимирівна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Лебідь Катерина Сергіївна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Одеської спеціалізованої школи №117 І-ІІІ ступенів Одеської міської ради Одеської області (учитель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Ветлицька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Вікторія Володимирівна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Панова Ганна Тимофіївна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Одеської спеціалізованої школи №117 І-ІІІ ступенів Одеської міської ради Одеської області (учитель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Ветлицька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Вікторія Володимирівна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Шміголь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Тетяна Ігорівна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Білгород-Дністровського навчально-виховного комплексу «загальноосвітня школа ІІ ступеня – ліцей» (учителі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Якубовська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Олена Юріївна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Бондаренко Валентин Дмитрович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indent="317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Орліогло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Софія Костянтинівна</a:t>
            </a:r>
            <a:r>
              <a:rPr lang="uk-UA" sz="16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</a:t>
            </a:r>
            <a:r>
              <a:rPr lang="uk-UA" sz="1600" b="1" dirty="0" err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Великодальницького</a:t>
            </a:r>
            <a:r>
              <a:rPr lang="uk-UA" sz="16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навчально-виховного комплексу «Школа-гімназія» </a:t>
            </a:r>
            <a:r>
              <a:rPr lang="uk-UA" sz="1600" b="1" dirty="0" err="1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Біляївського</a:t>
            </a:r>
            <a:r>
              <a:rPr lang="uk-UA" sz="16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Одеської області (учитель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Ткаченко Світлана Іванівна</a:t>
            </a:r>
            <a:r>
              <a:rPr lang="uk-UA" sz="16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Мазанюк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Наталія Ігорівна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11 класу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№6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Іллічівської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міської ради Одеської області (учитель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Мазанюк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Лариса Петрівна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2531" name="Picture 3" descr="C:\Users\User\Desktop\DSC_0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71480"/>
            <a:ext cx="9143999" cy="6095999"/>
          </a:xfrm>
          <a:prstGeom prst="rect">
            <a:avLst/>
          </a:prstGeom>
          <a:noFill/>
        </p:spPr>
      </p:pic>
      <p:pic>
        <p:nvPicPr>
          <p:cNvPr id="22532" name="Picture 4" descr="C:\Users\User\Desktop\184437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642894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826456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етап Всеукраїнської учнівської олімпіади з української мови та літератури цього навчального року відбувся з 28 березня  до 01 квітня 2016 року на Полтавщині. </a:t>
            </a:r>
          </a:p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Переможцями стали:  </a:t>
            </a: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Шміголь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Тетяна Ігорівна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учениця 11 класу Білгород-Дністровського навчально-виховного комплексу «загальноосвітня школа ІІ ступеня – ліцей»  -  </a:t>
            </a:r>
            <a:r>
              <a:rPr kumimoji="0" lang="uk-UA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місце</a:t>
            </a:r>
            <a:r>
              <a:rPr lang="uk-UA" b="1" u="sng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(учителі </a:t>
            </a:r>
            <a:r>
              <a:rPr lang="uk-UA" b="1" dirty="0" err="1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Якубовська</a:t>
            </a: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Олена Юріївна, Бондаренко Валентин Дмитрович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Голумбйовська</a:t>
            </a:r>
            <a:r>
              <a:rPr kumimoji="0" lang="uk-UA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Анастасія Миколаївна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9 класу Одеської гімназії №8 Одеської міської ради – </a:t>
            </a:r>
            <a:r>
              <a:rPr kumimoji="0" lang="uk-UA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ІІ місце</a:t>
            </a:r>
            <a:r>
              <a:rPr lang="uk-UA" b="1" u="sng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(учитель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Хіль</a:t>
            </a: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Ольга Володимирівна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uk-UA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Лебідь Катерина Сергіївна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Одеської спеціалізованої школи №117 І-ІІІ ступенів Одеської міської ради –</a:t>
            </a:r>
            <a:r>
              <a:rPr kumimoji="0" lang="uk-UA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ІІ місце 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(учитель </a:t>
            </a:r>
            <a:r>
              <a:rPr lang="uk-UA" b="1" dirty="0" err="1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Ветлицька</a:t>
            </a: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Вікторія Володимирівна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Панова Ганна Тимофіївна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10 класу Одеської спеціалізованої школи №117 І-ІІІ ступенів Одеської міської ради – </a:t>
            </a:r>
            <a:r>
              <a:rPr kumimoji="0" lang="uk-UA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ІІ місце</a:t>
            </a:r>
            <a:r>
              <a:rPr lang="uk-UA" b="1" u="sng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(учитель</a:t>
            </a: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Ветлицька</a:t>
            </a:r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Вікторія Володимирівна</a:t>
            </a:r>
            <a:r>
              <a:rPr lang="uk-UA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928670"/>
            <a:ext cx="88582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Відповідно до листа Міністерства освіти і науки України  від 29.04.2016 року №1/9-221 «Про підготовку документів» кандидатом на здобуття  стипендії  імені Тараса Шевченка є переможниця, яка посіла І місце, - 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Шміголь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Тетяна Ігорівна.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6632" name="Picture 8" descr="C:\Users\User\Desktop\DSC_04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357430"/>
            <a:ext cx="6727860" cy="4500570"/>
          </a:xfrm>
          <a:prstGeom prst="rect">
            <a:avLst/>
          </a:prstGeom>
          <a:noFill/>
        </p:spPr>
      </p:pic>
      <p:sp>
        <p:nvSpPr>
          <p:cNvPr id="21" name="Стрелка вниз 20"/>
          <p:cNvSpPr/>
          <p:nvPr/>
        </p:nvSpPr>
        <p:spPr>
          <a:xfrm rot="20197568">
            <a:off x="1629256" y="2317677"/>
            <a:ext cx="307501" cy="7143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33" name="Picture 9" descr="C:\Users\User\Desktop\DSC_04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41164"/>
            <a:ext cx="9144000" cy="611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071546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 участь і перемоги на обласному рівні Всеукраїнських учнівських конкурсах з української мови та літератури, олімпіад з української мови та літератури протягом декількох навчальних років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Чабан Юлія Олександрівна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учениця 9 класу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Березівської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загальноосвітньої школи І-ІІІ ступенів №3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Березівського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району (учитель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Савіна Тетяна Григорівна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), представлена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 призначення стипендії Кабінету Міністрів України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(наказ Міністерства освіти  і науки від 06.06.2016 року № 623).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uk-UA" sz="3100" b="1" dirty="0" smtClean="0">
                <a:solidFill>
                  <a:schemeClr val="accent2">
                    <a:lumMod val="75000"/>
                  </a:schemeClr>
                </a:solidFill>
              </a:rPr>
              <a:t>І Міжнародний мовно-літературний конкурс учнівської та студентської молоді імені Тараса Шевченка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282" y="2143116"/>
            <a:ext cx="8715436" cy="3983047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Урочисте відкриття 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uk-UA" b="1" dirty="0" smtClean="0">
                <a:solidFill>
                  <a:srgbClr val="002060"/>
                </a:solidFill>
              </a:rPr>
              <a:t>І Міжнародного мовно-літературного конкурсу учнівської та студентської молоді імені Тараса Шевченка відбулося в усіх навчальних закладах України</a:t>
            </a:r>
            <a:r>
              <a:rPr lang="uk-UA" b="1" u="sng" dirty="0" smtClean="0">
                <a:solidFill>
                  <a:srgbClr val="002060"/>
                </a:solidFill>
              </a:rPr>
              <a:t> 02 жовтня 2015 року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ІІІ (ІІ) (обласний) етап Конкурсу в Одеській області відбувся </a:t>
            </a:r>
            <a:endParaRPr lang="uk-U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    </a:t>
            </a:r>
            <a:r>
              <a:rPr lang="uk-UA" b="1" u="sng" dirty="0" smtClean="0">
                <a:solidFill>
                  <a:srgbClr val="002060"/>
                </a:solidFill>
              </a:rPr>
              <a:t>05 </a:t>
            </a:r>
            <a:r>
              <a:rPr lang="uk-UA" b="1" u="sng" dirty="0" smtClean="0">
                <a:solidFill>
                  <a:srgbClr val="002060"/>
                </a:solidFill>
              </a:rPr>
              <a:t>грудня  </a:t>
            </a:r>
            <a:r>
              <a:rPr lang="uk-UA" b="1" u="sng" dirty="0" smtClean="0">
                <a:solidFill>
                  <a:srgbClr val="002060"/>
                </a:solidFill>
              </a:rPr>
              <a:t>2015 </a:t>
            </a:r>
            <a:r>
              <a:rPr lang="uk-UA" b="1" u="sng" dirty="0" smtClean="0">
                <a:solidFill>
                  <a:srgbClr val="002060"/>
                </a:solidFill>
              </a:rPr>
              <a:t>року </a:t>
            </a:r>
            <a:r>
              <a:rPr lang="uk-UA" b="1" dirty="0" smtClean="0">
                <a:solidFill>
                  <a:srgbClr val="002060"/>
                </a:solidFill>
              </a:rPr>
              <a:t>на базі Одеської загальноосвітньої школи №1 І-ІІІ ступенів,   в якому взяли участь </a:t>
            </a:r>
            <a:r>
              <a:rPr lang="uk-UA" b="1" u="sng" dirty="0" smtClean="0">
                <a:solidFill>
                  <a:srgbClr val="002060"/>
                </a:solidFill>
              </a:rPr>
              <a:t>182 учні </a:t>
            </a:r>
            <a:r>
              <a:rPr lang="uk-UA" b="1" dirty="0" smtClean="0">
                <a:solidFill>
                  <a:srgbClr val="002060"/>
                </a:solidFill>
              </a:rPr>
              <a:t>5-11 класів шкіл Одеської області , </a:t>
            </a:r>
            <a:r>
              <a:rPr lang="uk-UA" b="1" u="sng" dirty="0" smtClean="0">
                <a:solidFill>
                  <a:srgbClr val="002060"/>
                </a:solidFill>
              </a:rPr>
              <a:t>21 учень </a:t>
            </a:r>
            <a:r>
              <a:rPr lang="uk-UA" b="1" dirty="0" smtClean="0">
                <a:solidFill>
                  <a:srgbClr val="002060"/>
                </a:solidFill>
              </a:rPr>
              <a:t>професійно-технічних навчальних закладів, </a:t>
            </a:r>
            <a:r>
              <a:rPr lang="uk-UA" b="1" u="sng" dirty="0" smtClean="0">
                <a:solidFill>
                  <a:srgbClr val="002060"/>
                </a:solidFill>
              </a:rPr>
              <a:t>29 студентів </a:t>
            </a:r>
            <a:r>
              <a:rPr lang="uk-UA" b="1" dirty="0" smtClean="0">
                <a:solidFill>
                  <a:srgbClr val="002060"/>
                </a:solidFill>
              </a:rPr>
              <a:t>вищих навчальних закладів І-ІІ рівнів акредитації та </a:t>
            </a:r>
            <a:r>
              <a:rPr lang="uk-UA" b="1" u="sng" dirty="0" smtClean="0">
                <a:solidFill>
                  <a:srgbClr val="002060"/>
                </a:solidFill>
              </a:rPr>
              <a:t>28 студентів </a:t>
            </a:r>
            <a:r>
              <a:rPr lang="uk-UA" b="1" dirty="0" smtClean="0">
                <a:solidFill>
                  <a:srgbClr val="002060"/>
                </a:solidFill>
              </a:rPr>
              <a:t>вищих навчальних закладів ІІІ-І</a:t>
            </a:r>
            <a:r>
              <a:rPr lang="en-US" b="1" dirty="0" smtClean="0">
                <a:solidFill>
                  <a:srgbClr val="002060"/>
                </a:solidFill>
              </a:rPr>
              <a:t>V</a:t>
            </a:r>
            <a:r>
              <a:rPr lang="uk-UA" b="1" dirty="0" smtClean="0">
                <a:solidFill>
                  <a:srgbClr val="002060"/>
                </a:solidFill>
              </a:rPr>
              <a:t> рівнів акредитації (</a:t>
            </a:r>
            <a:r>
              <a:rPr lang="uk-UA" b="1" u="sng" dirty="0" smtClean="0">
                <a:solidFill>
                  <a:srgbClr val="002060"/>
                </a:solidFill>
              </a:rPr>
              <a:t>усього 260</a:t>
            </a:r>
            <a:r>
              <a:rPr lang="uk-UA" b="1" dirty="0" smtClean="0">
                <a:solidFill>
                  <a:srgbClr val="002060"/>
                </a:solidFill>
              </a:rPr>
              <a:t>). 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b="1" u="sng" dirty="0" smtClean="0">
                <a:solidFill>
                  <a:srgbClr val="002060"/>
                </a:solidFill>
              </a:rPr>
              <a:t>257 </a:t>
            </a:r>
            <a:r>
              <a:rPr lang="uk-UA" b="1" u="sng" dirty="0" smtClean="0">
                <a:solidFill>
                  <a:srgbClr val="002060"/>
                </a:solidFill>
              </a:rPr>
              <a:t>учасників </a:t>
            </a:r>
            <a:r>
              <a:rPr lang="uk-UA" b="1" dirty="0" smtClean="0">
                <a:solidFill>
                  <a:srgbClr val="002060"/>
                </a:solidFill>
              </a:rPr>
              <a:t>обласного етапу виконували роботу </a:t>
            </a:r>
            <a:r>
              <a:rPr lang="uk-UA" b="1" u="sng" dirty="0" smtClean="0">
                <a:solidFill>
                  <a:srgbClr val="002060"/>
                </a:solidFill>
              </a:rPr>
              <a:t>українською мовою</a:t>
            </a:r>
            <a:r>
              <a:rPr lang="uk-UA" b="1" dirty="0" smtClean="0">
                <a:solidFill>
                  <a:srgbClr val="002060"/>
                </a:solidFill>
              </a:rPr>
              <a:t>, </a:t>
            </a:r>
            <a:r>
              <a:rPr lang="uk-UA" b="1" u="sng" dirty="0" smtClean="0">
                <a:solidFill>
                  <a:srgbClr val="002060"/>
                </a:solidFill>
              </a:rPr>
              <a:t>3 – молдовською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3" name="Группа 13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7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8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1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6667" b="61250" l="0" r="100000">
                        <a14:foregroundMark x1="1250" y1="40417" x2="5833" y2="45000"/>
                        <a14:foregroundMark x1="20417" y1="39167" x2="21250" y2="43750"/>
                        <a14:foregroundMark x1="84167" y1="43750" x2="94167" y2="40833"/>
                        <a14:foregroundMark x1="90417" y1="54167" x2="85417" y2="55417"/>
                        <a14:backgroundMark x1="1250" y1="45000" x2="0" y2="42917"/>
                      </a14:backgroundRemoval>
                    </a14:imgEffect>
                  </a14:imgLayer>
                </a14:imgProps>
              </a:ext>
            </a:extLst>
          </a:blip>
          <a:srcRect t="37209" b="39535"/>
          <a:stretch>
            <a:fillRect/>
          </a:stretch>
        </p:blipFill>
        <p:spPr bwMode="auto">
          <a:xfrm>
            <a:off x="2232609" y="12778"/>
            <a:ext cx="4490465" cy="911109"/>
          </a:xfrm>
          <a:prstGeom prst="rect">
            <a:avLst/>
          </a:prstGeom>
          <a:noFill/>
          <a:ln>
            <a:noFill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Переможцями стали 76 учасників.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Дипломом І ступеня нагороджені 12 учасників, ІІ ступеня – 22, ІІІ ступеня - 42 (із них 3 переможці, які писали молдовською мовою).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Учасниками фінального етапу стали переможці, які посіли І та ІІ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місц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(35 учасників).</a:t>
            </a:r>
          </a:p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Відповідно до наказу Міністерства освіти і науки України від 13.04.2016 №431 «Про нагородження переможців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Міжнародного мовно-літературного конкурсу учнівської та студентської молоді імені Тараса Шевченка»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переможцями від Одеської області стали 12 учнів загальноосвітніх навчальних закладів, 3 - студенти ВНЗ І-ІІ рівнів акредитації та 3 студенти ВНЗ ІІІ-І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рівнів акредитації.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2771" name="Picture 3" descr="C:\Users\User\Desktop\IMG_21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0"/>
            <a:ext cx="8715404" cy="653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231</TotalTime>
  <Words>2804</Words>
  <Application>Microsoft Office PowerPoint</Application>
  <PresentationFormat>Экран (4:3)</PresentationFormat>
  <Paragraphs>188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6</vt:lpstr>
      <vt:lpstr>Навчання обдарованих дітей сьогодні – це модель навчання всіх дітей завтра </vt:lpstr>
      <vt:lpstr>Слайд 2</vt:lpstr>
      <vt:lpstr>Всеукраїнська учнівська олімпіада з української мови та літератури  </vt:lpstr>
      <vt:lpstr>Слайд 4</vt:lpstr>
      <vt:lpstr>Слайд 5</vt:lpstr>
      <vt:lpstr>Слайд 6</vt:lpstr>
      <vt:lpstr>Слайд 7</vt:lpstr>
      <vt:lpstr>VІ Міжнародний мовно-літературний конкурс учнівської та студентської молоді імені Тараса Шевченка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І Всеукраїнський (ХІІ Всекримський) конкурс учнівської та студентської творчості імені Марії Фішер-Слиж  «Змагаймося за нове життя!»,  присвячений життю і творчості Лесі Українки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User</cp:lastModifiedBy>
  <cp:revision>25</cp:revision>
  <dcterms:created xsi:type="dcterms:W3CDTF">2016-08-24T17:03:52Z</dcterms:created>
  <dcterms:modified xsi:type="dcterms:W3CDTF">2016-08-24T20:55:03Z</dcterms:modified>
</cp:coreProperties>
</file>